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59" r:id="rId5"/>
    <p:sldId id="263" r:id="rId6"/>
    <p:sldId id="264" r:id="rId7"/>
  </p:sldIdLst>
  <p:sldSz cx="12192000" cy="6858000"/>
  <p:notesSz cx="6858000" cy="9144000"/>
  <p:photoAlbum/>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44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24F3C5-6767-441C-B5E2-37C5596FA5B3}"/>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240484EC-9777-4911-A0A9-8144DE547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09FDD957-2567-4CE9-B8A5-A422B4404FB8}"/>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5" name="Označba mesta noge 4">
            <a:extLst>
              <a:ext uri="{FF2B5EF4-FFF2-40B4-BE49-F238E27FC236}">
                <a16:creationId xmlns:a16="http://schemas.microsoft.com/office/drawing/2014/main" id="{5A6AE75C-BC65-4BB9-B969-0B65CD37F9E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B643FD1-195B-40E9-AFAB-15AA9F0F5F40}"/>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352488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10E705-51C3-4A7B-A9DE-CF0B4A415431}"/>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AFD76B1D-AB90-4B6C-B39A-B792AB51BE06}"/>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181EE40-BCB8-41A2-B9B1-5068B2B6EC9F}"/>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5" name="Označba mesta noge 4">
            <a:extLst>
              <a:ext uri="{FF2B5EF4-FFF2-40B4-BE49-F238E27FC236}">
                <a16:creationId xmlns:a16="http://schemas.microsoft.com/office/drawing/2014/main" id="{ED814C8C-BD2B-487D-A578-6A016A59BE6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CA2152F-2371-4769-B60B-A69799BD8755}"/>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191314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1232E2A3-B5A1-4148-9B84-A47B51F1163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F476FE74-B081-4690-839C-15D22108A4CB}"/>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3597D26-A84B-425A-B91D-194E8996DA1C}"/>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5" name="Označba mesta noge 4">
            <a:extLst>
              <a:ext uri="{FF2B5EF4-FFF2-40B4-BE49-F238E27FC236}">
                <a16:creationId xmlns:a16="http://schemas.microsoft.com/office/drawing/2014/main" id="{AF5FC206-2632-45A1-B8DA-43929AB1BD6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D920CC4-70CE-4364-955F-D3C9742C2AAF}"/>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371175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AF559-1086-4BCA-B67C-638F4A7FC8FF}"/>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F785BAC-68B2-42A6-9700-F25303EC47AC}"/>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5986C12-B107-4F22-9A21-27E25510AA97}"/>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5" name="Označba mesta noge 4">
            <a:extLst>
              <a:ext uri="{FF2B5EF4-FFF2-40B4-BE49-F238E27FC236}">
                <a16:creationId xmlns:a16="http://schemas.microsoft.com/office/drawing/2014/main" id="{27C596C5-75F4-4CF2-BAD6-23115FBD53E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A61A7B2-28D2-44C2-AC6D-CE4F0FA70BC2}"/>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56668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BF9F04-C3DF-4E47-B451-C01A7942077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30C1D2A3-3294-41A2-9180-940E49044A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2A2CC724-CD55-40FE-8C85-4C1568123C4D}"/>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5" name="Označba mesta noge 4">
            <a:extLst>
              <a:ext uri="{FF2B5EF4-FFF2-40B4-BE49-F238E27FC236}">
                <a16:creationId xmlns:a16="http://schemas.microsoft.com/office/drawing/2014/main" id="{BF733D56-9F8F-4349-AFA4-EAAF079A208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B968857-EB0B-4261-AFE5-577B4EFB5E79}"/>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102032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8D1B50-043A-43B6-A430-7A55D874E37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8610DDE-597C-408E-A3A9-5A83C77CC11B}"/>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2ED5C768-C036-480B-A998-BB14D156B029}"/>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7E412D32-92C2-49D3-B946-844260A4D784}"/>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6" name="Označba mesta noge 5">
            <a:extLst>
              <a:ext uri="{FF2B5EF4-FFF2-40B4-BE49-F238E27FC236}">
                <a16:creationId xmlns:a16="http://schemas.microsoft.com/office/drawing/2014/main" id="{4D3BD4A0-C8F1-48EA-A8EA-88DFC4AD0476}"/>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4004612-4431-46FA-931B-0DDAD5550323}"/>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148577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7B7D4A-2F6E-401B-A75E-B290595D7A15}"/>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573213B-B060-4D91-A373-66DD8DDE1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88CF8726-80F1-404F-A7C3-5F8A45E9643A}"/>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62ADE43-9BBB-4359-88DA-9CD5825BF0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36ED4076-4563-4D38-967E-51AF03324213}"/>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7ADE57F5-786F-4D87-B887-B82301DF8DFD}"/>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8" name="Označba mesta noge 7">
            <a:extLst>
              <a:ext uri="{FF2B5EF4-FFF2-40B4-BE49-F238E27FC236}">
                <a16:creationId xmlns:a16="http://schemas.microsoft.com/office/drawing/2014/main" id="{C016C566-8D71-423A-810E-E5096EBC6A15}"/>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96BFD8AD-EFA5-451C-8933-30D5BB3DB142}"/>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168679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417A9F-96EE-48D8-A2A9-8EC21890598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1E74FD42-4130-4D24-8A69-24053BFD7443}"/>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4" name="Označba mesta noge 3">
            <a:extLst>
              <a:ext uri="{FF2B5EF4-FFF2-40B4-BE49-F238E27FC236}">
                <a16:creationId xmlns:a16="http://schemas.microsoft.com/office/drawing/2014/main" id="{09B05BF7-1A2D-4442-A0E7-F26B13F2BE7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A397539B-F11D-4A5C-8FA5-B51AF67BFE3E}"/>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149283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F26AB10-78AF-46B2-99EC-452738A1086F}"/>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3" name="Označba mesta noge 2">
            <a:extLst>
              <a:ext uri="{FF2B5EF4-FFF2-40B4-BE49-F238E27FC236}">
                <a16:creationId xmlns:a16="http://schemas.microsoft.com/office/drawing/2014/main" id="{4B44F8B6-F321-4585-80FE-BE8414F734AC}"/>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A5120A76-FE99-4CFE-8350-7AA98DB7D1C7}"/>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146490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83AF6D-5388-47B6-9CCD-9D53597AF2C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B89E9B7-060C-46D9-A28B-2ABAD7CED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5E436E3C-C708-4A00-A196-36C54AD10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F08364DA-CF23-4C7C-A07B-49509745680D}"/>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6" name="Označba mesta noge 5">
            <a:extLst>
              <a:ext uri="{FF2B5EF4-FFF2-40B4-BE49-F238E27FC236}">
                <a16:creationId xmlns:a16="http://schemas.microsoft.com/office/drawing/2014/main" id="{F86D3E49-5011-46BE-BD63-D569241B350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70F0D60-7B2A-47AE-AC6D-B33F45EE209B}"/>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23030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822389-037F-4F94-A0C1-B545D9307DA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0606D0A3-BC14-403A-9FBA-CBC989228E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B17A4D16-DCC3-4F1A-B1E0-E3AFAFB06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8BD0F4CA-E408-44EF-A9C1-3476EB0E4F1A}"/>
              </a:ext>
            </a:extLst>
          </p:cNvPr>
          <p:cNvSpPr>
            <a:spLocks noGrp="1"/>
          </p:cNvSpPr>
          <p:nvPr>
            <p:ph type="dt" sz="half" idx="10"/>
          </p:nvPr>
        </p:nvSpPr>
        <p:spPr/>
        <p:txBody>
          <a:bodyPr/>
          <a:lstStyle/>
          <a:p>
            <a:fld id="{2F8F9312-3246-42A0-AD6B-4AA364709542}" type="datetimeFigureOut">
              <a:rPr lang="sl-SI" smtClean="0"/>
              <a:t>22. 10. 2021</a:t>
            </a:fld>
            <a:endParaRPr lang="sl-SI"/>
          </a:p>
        </p:txBody>
      </p:sp>
      <p:sp>
        <p:nvSpPr>
          <p:cNvPr id="6" name="Označba mesta noge 5">
            <a:extLst>
              <a:ext uri="{FF2B5EF4-FFF2-40B4-BE49-F238E27FC236}">
                <a16:creationId xmlns:a16="http://schemas.microsoft.com/office/drawing/2014/main" id="{CE8A4F8D-B4BA-4903-B2ED-5E5BFB9BF2A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1F9C68D-D182-4938-B913-5F5904770492}"/>
              </a:ext>
            </a:extLst>
          </p:cNvPr>
          <p:cNvSpPr>
            <a:spLocks noGrp="1"/>
          </p:cNvSpPr>
          <p:nvPr>
            <p:ph type="sldNum" sz="quarter" idx="12"/>
          </p:nvPr>
        </p:nvSpPr>
        <p:spPr/>
        <p:txBody>
          <a:bodyPr/>
          <a:lstStyle/>
          <a:p>
            <a:fld id="{75005AAB-1290-4061-BC80-995369706DE7}" type="slidenum">
              <a:rPr lang="sl-SI" smtClean="0"/>
              <a:t>‹#›</a:t>
            </a:fld>
            <a:endParaRPr lang="sl-SI"/>
          </a:p>
        </p:txBody>
      </p:sp>
    </p:spTree>
    <p:extLst>
      <p:ext uri="{BB962C8B-B14F-4D97-AF65-F5344CB8AC3E}">
        <p14:creationId xmlns:p14="http://schemas.microsoft.com/office/powerpoint/2010/main" val="157905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D53C35F-2146-4A61-B5A0-B7C2946D0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AA650FA7-56FB-4C40-97C6-8BF8B38478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D86A0E0-924C-4371-882A-6A15C02B3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F9312-3246-42A0-AD6B-4AA364709542}" type="datetimeFigureOut">
              <a:rPr lang="sl-SI" smtClean="0"/>
              <a:t>22. 10. 2021</a:t>
            </a:fld>
            <a:endParaRPr lang="sl-SI"/>
          </a:p>
        </p:txBody>
      </p:sp>
      <p:sp>
        <p:nvSpPr>
          <p:cNvPr id="5" name="Označba mesta noge 4">
            <a:extLst>
              <a:ext uri="{FF2B5EF4-FFF2-40B4-BE49-F238E27FC236}">
                <a16:creationId xmlns:a16="http://schemas.microsoft.com/office/drawing/2014/main" id="{5C1B3674-355E-41E6-AC09-94421F888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CC8A745C-73CB-4AD4-8355-822F274E8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05AAB-1290-4061-BC80-995369706DE7}" type="slidenum">
              <a:rPr lang="sl-SI" smtClean="0"/>
              <a:t>‹#›</a:t>
            </a:fld>
            <a:endParaRPr lang="sl-SI"/>
          </a:p>
        </p:txBody>
      </p:sp>
    </p:spTree>
    <p:extLst>
      <p:ext uri="{BB962C8B-B14F-4D97-AF65-F5344CB8AC3E}">
        <p14:creationId xmlns:p14="http://schemas.microsoft.com/office/powerpoint/2010/main" val="225011742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21" name="Group 20">
            <a:extLst>
              <a:ext uri="{FF2B5EF4-FFF2-40B4-BE49-F238E27FC236}">
                <a16:creationId xmlns:a16="http://schemas.microsoft.com/office/drawing/2014/main" id="{48ECE014-6A9A-4F17-BD14-1FC4FC7E9F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22" name="Freeform: Shape 21">
              <a:extLst>
                <a:ext uri="{FF2B5EF4-FFF2-40B4-BE49-F238E27FC236}">
                  <a16:creationId xmlns:a16="http://schemas.microsoft.com/office/drawing/2014/main" id="{8DF1F4F1-8BF5-4872-9595-F92414ABF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DD5C551-4DB7-4CCA-B7BA-6ECC77458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B7DB5968-A02D-441C-A894-FFCB383DD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0D192CFF-A12B-454E-AFF4-505871BC3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5">
              <a:extLst>
                <a:ext uri="{FF2B5EF4-FFF2-40B4-BE49-F238E27FC236}">
                  <a16:creationId xmlns:a16="http://schemas.microsoft.com/office/drawing/2014/main" id="{67768BF1-4EE7-4778-B042-95A79EE6A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Naslov 1">
            <a:extLst>
              <a:ext uri="{FF2B5EF4-FFF2-40B4-BE49-F238E27FC236}">
                <a16:creationId xmlns:a16="http://schemas.microsoft.com/office/drawing/2014/main" id="{29884323-1D8A-4111-9871-C4FFEFFD6BF1}"/>
              </a:ext>
            </a:extLst>
          </p:cNvPr>
          <p:cNvSpPr>
            <a:spLocks noGrp="1"/>
          </p:cNvSpPr>
          <p:nvPr>
            <p:ph type="ctrTitle"/>
          </p:nvPr>
        </p:nvSpPr>
        <p:spPr>
          <a:xfrm>
            <a:off x="4191000" y="610553"/>
            <a:ext cx="3810001" cy="5636895"/>
          </a:xfrm>
        </p:spPr>
        <p:txBody>
          <a:bodyPr anchor="b">
            <a:normAutofit/>
          </a:bodyPr>
          <a:lstStyle/>
          <a:p>
            <a:pPr>
              <a:lnSpc>
                <a:spcPct val="150000"/>
              </a:lnSpc>
            </a:pP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Moja pesem ni le moja pesem,</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to je krik vseh nas!</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Moja pesem ni le moja pesem,</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to je boj vseh nas!</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 </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Biti mlad v teh težkih časih,</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to se pravi</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brez mladosti biti mlad,</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zreti starega sveta propad,</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skrivati premnogo nad,</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to se pravi biti mlad ...</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 </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Pa je vendar sreča biti mlad,</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biti mlad in poln nad!</a:t>
            </a:r>
            <a:br>
              <a:rPr lang="sl-SI" sz="1500" dirty="0">
                <a:effectLst/>
                <a:latin typeface="Calibri" panose="020F0502020204030204" pitchFamily="34" charset="0"/>
                <a:ea typeface="Times New Roman" panose="02020603050405020304" pitchFamily="18" charset="0"/>
                <a:cs typeface="Times New Roman" panose="02020603050405020304" pitchFamily="18" charset="0"/>
              </a:rPr>
            </a:br>
            <a:r>
              <a:rPr lang="sl-SI" sz="1500" dirty="0">
                <a:effectLst/>
                <a:latin typeface="Calibri" panose="020F0502020204030204" pitchFamily="34" charset="0"/>
                <a:ea typeface="Times New Roman" panose="02020603050405020304" pitchFamily="18" charset="0"/>
                <a:cs typeface="Times New Roman" panose="02020603050405020304" pitchFamily="18" charset="0"/>
              </a:rPr>
              <a:t>(K. </a:t>
            </a:r>
            <a:r>
              <a:rPr lang="sl-SI" sz="1500" dirty="0">
                <a:latin typeface="Calibri" panose="020F0502020204030204" pitchFamily="34" charset="0"/>
                <a:ea typeface="Times New Roman" panose="02020603050405020304" pitchFamily="18" charset="0"/>
                <a:cs typeface="Times New Roman" panose="02020603050405020304" pitchFamily="18" charset="0"/>
              </a:rPr>
              <a:t>Destovnik)</a:t>
            </a:r>
            <a:endParaRPr lang="sl-SI"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67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46" name="Group 45">
            <a:extLst>
              <a:ext uri="{FF2B5EF4-FFF2-40B4-BE49-F238E27FC236}">
                <a16:creationId xmlns:a16="http://schemas.microsoft.com/office/drawing/2014/main" id="{C771A9EE-8E5F-40C9-AB0B-5293E3714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934058" cy="6858000"/>
            <a:chOff x="-1" y="0"/>
            <a:chExt cx="10934058" cy="6858000"/>
          </a:xfrm>
        </p:grpSpPr>
        <p:sp>
          <p:nvSpPr>
            <p:cNvPr id="47" name="Freeform: Shape 46">
              <a:extLst>
                <a:ext uri="{FF2B5EF4-FFF2-40B4-BE49-F238E27FC236}">
                  <a16:creationId xmlns:a16="http://schemas.microsoft.com/office/drawing/2014/main" id="{604F4760-8690-4B2E-87EE-6BD660BA8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9" name="Freeform: Shape 48">
              <a:extLst>
                <a:ext uri="{FF2B5EF4-FFF2-40B4-BE49-F238E27FC236}">
                  <a16:creationId xmlns:a16="http://schemas.microsoft.com/office/drawing/2014/main" id="{03C85561-90D2-4AFA-B2C5-F2D61D86C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026B71D-5A6F-48FE-AC6A-D7AAA0180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CECEC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Naslov 1">
            <a:extLst>
              <a:ext uri="{FF2B5EF4-FFF2-40B4-BE49-F238E27FC236}">
                <a16:creationId xmlns:a16="http://schemas.microsoft.com/office/drawing/2014/main" id="{29884323-1D8A-4111-9871-C4FFEFFD6BF1}"/>
              </a:ext>
            </a:extLst>
          </p:cNvPr>
          <p:cNvSpPr>
            <a:spLocks noGrp="1"/>
          </p:cNvSpPr>
          <p:nvPr>
            <p:ph type="ctrTitle"/>
          </p:nvPr>
        </p:nvSpPr>
        <p:spPr>
          <a:xfrm>
            <a:off x="1180530" y="1346268"/>
            <a:ext cx="7983942" cy="3125338"/>
          </a:xfrm>
        </p:spPr>
        <p:txBody>
          <a:bodyPr anchor="b">
            <a:normAutofit fontScale="90000"/>
          </a:bodyPr>
          <a:lstStyle/>
          <a:p>
            <a:pPr>
              <a:lnSpc>
                <a:spcPct val="150000"/>
              </a:lnSpc>
            </a:pPr>
            <a:r>
              <a:rPr lang="sl-SI" sz="2400" dirty="0">
                <a:effectLst/>
                <a:latin typeface="Calibri" panose="020F0502020204030204" pitchFamily="34" charset="0"/>
                <a:ea typeface="Times New Roman" panose="02020603050405020304" pitchFamily="18" charset="0"/>
                <a:cs typeface="Times New Roman" panose="02020603050405020304" pitchFamily="18" charset="0"/>
              </a:rPr>
              <a:t>Vsako leto se v zadnjih oktobrskih dneh spomnimo žrtev druge svetovne vojne. Prav je, da se poklonimo njihovemu spominu. Njihovo junaštvo in tveganje v oboroženem boju z mnogo močnejšim okupatorjem nas navdajata z občudovanjem. Njihova vera v zmago nad silami zla, ki so povzročile drugo svetovno vojno, je vir navdiha za nove generacije.</a:t>
            </a:r>
            <a:endParaRPr lang="sl-SI" sz="2400" dirty="0"/>
          </a:p>
        </p:txBody>
      </p:sp>
    </p:spTree>
    <p:extLst>
      <p:ext uri="{BB962C8B-B14F-4D97-AF65-F5344CB8AC3E}">
        <p14:creationId xmlns:p14="http://schemas.microsoft.com/office/powerpoint/2010/main" val="133724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 name="Freeform: Shape 9">
            <a:extLst>
              <a:ext uri="{FF2B5EF4-FFF2-40B4-BE49-F238E27FC236}">
                <a16:creationId xmlns:a16="http://schemas.microsoft.com/office/drawing/2014/main" id="{0ACBD85E-A404-45CB-B532-1039E479D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B1626B1-BAC7-4893-A5AC-620597685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D64E9910-51FE-45BF-973D-9D2401FD3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Slika 2" descr="DSCF5812">
            <a:extLst>
              <a:ext uri="{FF2B5EF4-FFF2-40B4-BE49-F238E27FC236}">
                <a16:creationId xmlns:a16="http://schemas.microsoft.com/office/drawing/2014/main" id="{91DE1567-03CE-4879-B8D5-3E795921EC55}"/>
              </a:ext>
            </a:extLst>
          </p:cNvPr>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3146108" y="847637"/>
            <a:ext cx="5899784" cy="3908607"/>
          </a:xfrm>
          <a:prstGeom prst="rect">
            <a:avLst/>
          </a:prstGeom>
        </p:spPr>
      </p:pic>
    </p:spTree>
    <p:extLst>
      <p:ext uri="{BB962C8B-B14F-4D97-AF65-F5344CB8AC3E}">
        <p14:creationId xmlns:p14="http://schemas.microsoft.com/office/powerpoint/2010/main" val="305076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 name="Freeform: Shape 9">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Slika 2" descr="DSCF5813">
            <a:extLst>
              <a:ext uri="{FF2B5EF4-FFF2-40B4-BE49-F238E27FC236}">
                <a16:creationId xmlns:a16="http://schemas.microsoft.com/office/drawing/2014/main" id="{369A563C-44D6-4130-AEDC-A7630662BF47}"/>
              </a:ext>
            </a:extLst>
          </p:cNvPr>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041499" y="916674"/>
            <a:ext cx="7582650" cy="5023506"/>
          </a:xfrm>
          <a:prstGeom prst="rect">
            <a:avLst/>
          </a:prstGeom>
        </p:spPr>
      </p:pic>
    </p:spTree>
    <p:extLst>
      <p:ext uri="{BB962C8B-B14F-4D97-AF65-F5344CB8AC3E}">
        <p14:creationId xmlns:p14="http://schemas.microsoft.com/office/powerpoint/2010/main" val="271365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 name="Freeform: Shape 9">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Slika 2" descr="IMG-9f0b2fc08d08a12d690d732284a2ddda-V">
            <a:extLst>
              <a:ext uri="{FF2B5EF4-FFF2-40B4-BE49-F238E27FC236}">
                <a16:creationId xmlns:a16="http://schemas.microsoft.com/office/drawing/2014/main" id="{BC0B74EF-5AE0-4002-834D-2BA0050EE246}"/>
              </a:ext>
            </a:extLst>
          </p:cNvPr>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2949009" y="916674"/>
            <a:ext cx="3767629" cy="5023506"/>
          </a:xfrm>
          <a:prstGeom prst="rect">
            <a:avLst/>
          </a:prstGeom>
        </p:spPr>
      </p:pic>
    </p:spTree>
    <p:extLst>
      <p:ext uri="{BB962C8B-B14F-4D97-AF65-F5344CB8AC3E}">
        <p14:creationId xmlns:p14="http://schemas.microsoft.com/office/powerpoint/2010/main" val="51365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 name="Freeform: Shape 9">
            <a:extLst>
              <a:ext uri="{FF2B5EF4-FFF2-40B4-BE49-F238E27FC236}">
                <a16:creationId xmlns:a16="http://schemas.microsoft.com/office/drawing/2014/main" id="{0ACBD85E-A404-45CB-B532-1039E479D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B1626B1-BAC7-4893-A5AC-620597685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D64E9910-51FE-45BF-973D-9D2401FD3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Slika 2" descr="IMG-66c2fb903b88aa4b018e39605dab004a-V">
            <a:extLst>
              <a:ext uri="{FF2B5EF4-FFF2-40B4-BE49-F238E27FC236}">
                <a16:creationId xmlns:a16="http://schemas.microsoft.com/office/drawing/2014/main" id="{1346BD91-CCFB-4C89-9B6E-E182CD6D1D26}"/>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b="35419"/>
          <a:stretch/>
        </p:blipFill>
        <p:spPr>
          <a:xfrm>
            <a:off x="3153685" y="372925"/>
            <a:ext cx="5884631" cy="5067130"/>
          </a:xfrm>
          <a:prstGeom prst="rect">
            <a:avLst/>
          </a:prstGeom>
        </p:spPr>
      </p:pic>
    </p:spTree>
    <p:extLst>
      <p:ext uri="{BB962C8B-B14F-4D97-AF65-F5344CB8AC3E}">
        <p14:creationId xmlns:p14="http://schemas.microsoft.com/office/powerpoint/2010/main" val="202571487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150</Words>
  <Application>Microsoft Office PowerPoint</Application>
  <PresentationFormat>Širokozaslonsko</PresentationFormat>
  <Paragraphs>2</Paragraphs>
  <Slides>6</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6</vt:i4>
      </vt:variant>
    </vt:vector>
  </HeadingPairs>
  <TitlesOfParts>
    <vt:vector size="11" baseType="lpstr">
      <vt:lpstr>Meiryo</vt:lpstr>
      <vt:lpstr>Arial</vt:lpstr>
      <vt:lpstr>Calibri</vt:lpstr>
      <vt:lpstr>Calibri Light</vt:lpstr>
      <vt:lpstr>Officeova tema</vt:lpstr>
      <vt:lpstr>Moja pesem ni le moja pesem, to je krik vseh nas! Moja pesem ni le moja pesem, to je boj vseh nas!   Biti mlad v teh težkih časih, to se pravi brez mladosti biti mlad, zreti starega sveta propad, skrivati premnogo nad, to se pravi biti mlad ...   Pa je vendar sreča biti mlad, biti mlad in poln nad! (K. Destovnik)</vt:lpstr>
      <vt:lpstr>Vsako leto se v zadnjih oktobrskih dneh spomnimo žrtev druge svetovne vojne. Prav je, da se poklonimo njihovemu spominu. Njihovo junaštvo in tveganje v oboroženem boju z mnogo močnejšim okupatorjem nas navdajata z občudovanjem. Njihova vera v zmago nad silami zla, ki so povzročile drugo svetovno vojno, je vir navdiha za nove generacije.</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pesem ni le moja pesem, to je krik vseh nas! Moja pesem ni le moja pesem, to je boj vseh nas!   Biti mlad v teh težkih časih, to se pravi brez mladosti biti mlad, zreti starega sveta propad, skrivati premnogo nad, to se pravi biti mlad ...   Pa je vendar sreča biti mlad, biti mlad in poln nad! (K. Destovnik)</dc:title>
  <dc:creator>Katarina Germšek</dc:creator>
  <cp:lastModifiedBy>Katarina Germšek</cp:lastModifiedBy>
  <cp:revision>1</cp:revision>
  <dcterms:created xsi:type="dcterms:W3CDTF">2021-10-22T11:12:24Z</dcterms:created>
  <dcterms:modified xsi:type="dcterms:W3CDTF">2021-10-22T11:25:09Z</dcterms:modified>
</cp:coreProperties>
</file>