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74" r:id="rId4"/>
    <p:sldId id="284" r:id="rId5"/>
    <p:sldId id="285" r:id="rId6"/>
    <p:sldId id="276" r:id="rId7"/>
    <p:sldId id="277" r:id="rId8"/>
    <p:sldId id="278" r:id="rId9"/>
    <p:sldId id="280" r:id="rId10"/>
    <p:sldId id="289" r:id="rId11"/>
    <p:sldId id="287" r:id="rId12"/>
    <p:sldId id="294" r:id="rId13"/>
    <p:sldId id="295" r:id="rId14"/>
    <p:sldId id="297" r:id="rId15"/>
    <p:sldId id="291" r:id="rId16"/>
    <p:sldId id="293" r:id="rId17"/>
    <p:sldId id="282" r:id="rId18"/>
  </p:sldIdLst>
  <p:sldSz cx="9144000" cy="6858000" type="screen4x3"/>
  <p:notesSz cx="6797675" cy="9926638"/>
  <p:embeddedFontLst>
    <p:embeddedFont>
      <p:font typeface="Republika" panose="020B0604020202020204" charset="-18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5544" autoAdjust="0"/>
  </p:normalViewPr>
  <p:slideViewPr>
    <p:cSldViewPr snapToGrid="0" snapToObjects="1">
      <p:cViewPr varScale="1">
        <p:scale>
          <a:sx n="85" d="100"/>
          <a:sy n="85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823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1065" y="0"/>
            <a:ext cx="2945024" cy="498236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38B121B8-1425-4E6C-8E5C-0B7E90EEE572}" type="datetimeFigureOut">
              <a:rPr lang="sl-SI" smtClean="0"/>
              <a:t>14.4.2021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7" rIns="91394" bIns="45697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133" y="4777671"/>
            <a:ext cx="5439409" cy="3908137"/>
          </a:xfrm>
          <a:prstGeom prst="rect">
            <a:avLst/>
          </a:prstGeom>
        </p:spPr>
        <p:txBody>
          <a:bodyPr vert="horz" lIns="91394" tIns="45697" rIns="91394" bIns="45697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403"/>
            <a:ext cx="2945024" cy="49823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1065" y="9428403"/>
            <a:ext cx="2945024" cy="498236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FDD63803-0442-430F-B8B2-5558C2AAED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487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BC96739-C883-4917-97A4-9ECBEDC9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2A1E-82DE-4783-BB1C-EB3048D26AEA}" type="datetimeFigureOut">
              <a:rPr lang="en-US"/>
              <a:pPr>
                <a:defRPr/>
              </a:pPr>
              <a:t>4/14/2021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B296D17-81B1-4880-94FD-50C15F14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6A7C9CC-2A52-446A-B686-10EE4C22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B311A7E7-EFE0-467C-BD02-CC3F2506017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4969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08AA140-D591-4477-B959-7447046C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519A-7886-42EA-A32C-27333DD325FE}" type="datetimeFigureOut">
              <a:rPr lang="sl-SI"/>
              <a:pPr>
                <a:defRPr/>
              </a:pPr>
              <a:t>14.4.2021</a:t>
            </a:fld>
            <a:endParaRPr lang="sl-S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3A967B4-8ECF-46E9-993C-73A21F1E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293FE16-F754-418D-81C2-33537A17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BF027-7C3F-4A03-A013-9FF7043075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724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4A9593-B696-4F06-9F18-983C0A3F2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36F550F-16BD-4AC5-83EC-2D2132FB0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B08529C-10C4-440E-BA92-17EC1A86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FBFC-D911-4C0D-97CB-28AE64303CD9}" type="datetimeFigureOut">
              <a:rPr lang="sl-SI" smtClean="0"/>
              <a:t>14.4.2021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14490C02-7BB0-4153-A42E-0712D67D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0A13BB6C-5069-4939-96B8-D53D26BB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E6AB-9542-420B-B39E-517EE7E32E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555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473E45-3AD5-419E-84AE-7CC4F432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2908-7BFC-4F28-ABAC-F9CDEF15B471}" type="datetimeFigureOut">
              <a:rPr lang="sl-SI"/>
              <a:pPr>
                <a:defRPr/>
              </a:pPr>
              <a:t>14.4.2021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04DA48-9C74-451F-9287-585A7CC9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0ACB8B-2548-4866-98EE-55D9CBB6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3C5B-EB31-4490-A8E6-CE8F4FD901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035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D3162E-65EA-402B-8637-41C276EF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F81B-D976-449D-B923-F8CADBD43933}" type="datetimeFigureOut">
              <a:rPr lang="sl-SI"/>
              <a:pPr>
                <a:defRPr/>
              </a:pPr>
              <a:t>14.4.2021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D848C0-EC0B-458D-8783-AAF8249B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CCD0E-1FB2-4C21-BE7E-8D729C48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58952-CA9B-442C-A766-1ED2795C91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897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700008-1675-4AE1-8405-15877FA377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722D-BAC0-4F65-9BCE-0D9C360B18DD}" type="datetimeFigureOut">
              <a:rPr lang="sl-SI"/>
              <a:pPr>
                <a:defRPr/>
              </a:pPr>
              <a:t>14.4.2021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4AEF6E-9FE7-4DAF-B82B-180E4DA41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194AC-7952-4036-B05B-7C1CA54E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4092CB-3BC1-4C53-9402-3EDB1ECAC6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05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83B395-FB1D-4A68-A940-D075A362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A620-F331-498A-8461-E9389A81C841}" type="datetimeFigureOut">
              <a:rPr lang="sl-SI"/>
              <a:pPr>
                <a:defRPr/>
              </a:pPr>
              <a:t>14.4.2021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580C1-C4F5-41BB-B748-184D0605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2790B-E924-4F98-B371-D5AC85BB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68575-BE2E-48C2-8E03-3DCA4FE748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920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447882-3839-437C-88CA-A8564690A8C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AB56-A7FA-4772-A849-96B91E4AFBF0}" type="datetimeFigureOut">
              <a:rPr lang="sl-SI"/>
              <a:pPr>
                <a:defRPr/>
              </a:pPr>
              <a:t>14.4.2021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04E23A-BE45-4C2B-A4EC-5B751D6610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17B811-8759-4669-B640-EDAFC786EC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D83A08D-11E2-437D-8378-4D84CA5EB2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76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92BCC7-F65F-45C4-AE7F-DE3DBCB4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169C7-F5A3-4D66-BB7B-3A96B72FE140}" type="datetimeFigureOut">
              <a:rPr lang="sl-SI"/>
              <a:pPr>
                <a:defRPr/>
              </a:pPr>
              <a:t>14.4.2021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B411E0-C20A-49E3-9CB8-2A23D272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771477-3219-4572-A293-BA12F628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B6EB8-EBCB-41AF-B6E7-5237F7E209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40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6358DD-6A5D-4E06-8E08-9B24688F601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6180-AD61-45DE-90BD-6AB043F3F1CA}" type="datetimeFigureOut">
              <a:rPr lang="sl-SI"/>
              <a:pPr>
                <a:defRPr/>
              </a:pPr>
              <a:t>14.4.2021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3EC8A-9E9B-4210-9AAD-D00626A8C1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F6A647-B57C-4B0B-8F53-42AC14B940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CB6D16-C521-4928-BD55-BA8FCE9FC5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056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xmlns="" id="{E2DBEC7B-643B-4099-9952-2ADCC97A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>
            <a:extLst>
              <a:ext uri="{FF2B5EF4-FFF2-40B4-BE49-F238E27FC236}">
                <a16:creationId xmlns:a16="http://schemas.microsoft.com/office/drawing/2014/main" xmlns="" id="{E692AFF2-7E7D-4D05-B49A-FEB412BA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pitchFamily="2" charset="-18"/>
              </a:rPr>
              <a:t>ZDRAVJE</a:t>
            </a:r>
            <a:endParaRPr lang="en-US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xmlns="" id="{D531DD0D-811F-4C99-BEDD-0397131B4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7425F0-10CE-4BBD-BEB4-0FEC6EC6E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92A4BA-52B2-40E2-8679-2EE14801E76A}" type="datetimeFigureOut">
              <a:rPr lang="en-US"/>
              <a:pPr>
                <a:defRPr/>
              </a:pPr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D3EAE-5B17-46E3-8991-8F8200CCF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B75BA-7251-4690-92E2-778855F2D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fld id="{AE58ED0E-0D74-490A-8EA2-49E3DCCE4D4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C2B6FBEB-4DE2-4B09-97E8-34C0ECD7E1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C43B690B-7984-411A-A4F1-6A6D1746D8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609867-F679-4E2F-B5F5-A66AEF61F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868F3-B6AF-4572-B350-5014ECB67501}" type="datetimeFigureOut">
              <a:rPr lang="sl-SI"/>
              <a:pPr>
                <a:defRPr/>
              </a:pPr>
              <a:t>14.4.2021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674C39-FF93-4BB7-97F7-D2C97C21B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D0DF40-7B44-4F42-AC2E-1ABE09AA5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fld id="{6B0968D6-5B5F-4BDE-9065-9DC6AEF05D0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055" name="TextBox 8">
            <a:extLst>
              <a:ext uri="{FF2B5EF4-FFF2-40B4-BE49-F238E27FC236}">
                <a16:creationId xmlns:a16="http://schemas.microsoft.com/office/drawing/2014/main" xmlns="" id="{986479A3-5E78-4DFF-997F-BF1853E54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pitchFamily="2" charset="-18"/>
              </a:rPr>
              <a:t>ZDRAVJE</a:t>
            </a:r>
            <a:endParaRPr lang="en-US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2056" name="Picture 9">
            <a:extLst>
              <a:ext uri="{FF2B5EF4-FFF2-40B4-BE49-F238E27FC236}">
                <a16:creationId xmlns:a16="http://schemas.microsoft.com/office/drawing/2014/main" xmlns="" id="{D8E623C3-D8C5-4BCE-B81A-81389E26EF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9" r:id="rId2"/>
    <p:sldLayoutId id="2147483700" r:id="rId3"/>
    <p:sldLayoutId id="2147483701" r:id="rId4"/>
    <p:sldLayoutId id="2147483705" r:id="rId5"/>
    <p:sldLayoutId id="2147483706" r:id="rId6"/>
    <p:sldLayoutId id="2147483707" r:id="rId7"/>
    <p:sldLayoutId id="214748370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83955A97-7D1F-4BDC-8D23-35E942E627F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78710" y="2128769"/>
            <a:ext cx="7956450" cy="2240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Prostovoljno samo-testiranje na SARS-CoV-2 učencev v osnovnih šolah in dijakov v srednjih šolah</a:t>
            </a:r>
            <a: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mag. Franc Vindišar</a:t>
            </a:r>
            <a:b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državni sekretar MZ</a:t>
            </a:r>
            <a:b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1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9.4.2021</a:t>
            </a:r>
            <a:endParaRPr lang="en-US" altLang="sl-SI" sz="18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xmlns="" id="{C7F306A3-5CB0-4F98-8FFC-0A15947A9FDC}"/>
              </a:ext>
            </a:extLst>
          </p:cNvPr>
          <p:cNvSpPr txBox="1">
            <a:spLocks/>
          </p:cNvSpPr>
          <p:nvPr/>
        </p:nvSpPr>
        <p:spPr bwMode="auto">
          <a:xfrm>
            <a:off x="3034242" y="582494"/>
            <a:ext cx="5276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Promocijski material za izvedbo samo-testiranja na SARS-CoV-2</a:t>
            </a:r>
          </a:p>
          <a:p>
            <a:pPr algn="ctr"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DDD7E047-0ECB-4117-A5BE-F633A066885A}"/>
              </a:ext>
            </a:extLst>
          </p:cNvPr>
          <p:cNvSpPr/>
          <p:nvPr/>
        </p:nvSpPr>
        <p:spPr>
          <a:xfrm>
            <a:off x="846498" y="4210579"/>
            <a:ext cx="7652925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zahvala direktorici ga. </a:t>
            </a:r>
            <a:r>
              <a:rPr lang="sl-SI" b="1" dirty="0">
                <a:solidFill>
                  <a:schemeClr val="tx2"/>
                </a:solidFill>
              </a:rPr>
              <a:t>Nives </a:t>
            </a:r>
            <a:r>
              <a:rPr lang="sl-SI" b="1" dirty="0" err="1">
                <a:solidFill>
                  <a:schemeClr val="tx2"/>
                </a:solidFill>
              </a:rPr>
              <a:t>Počakar</a:t>
            </a:r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sl-SI" dirty="0">
                <a:solidFill>
                  <a:schemeClr val="tx2"/>
                </a:solidFill>
              </a:rPr>
              <a:t>iz Šolskega centra Ljubljana;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zahvala Srednji strojni in kemijski šoli v Ljubljani, učiteljici ga. </a:t>
            </a:r>
            <a:r>
              <a:rPr lang="sl-SI" b="1" dirty="0">
                <a:solidFill>
                  <a:schemeClr val="tx2"/>
                </a:solidFill>
              </a:rPr>
              <a:t>Sari Trstenjak</a:t>
            </a:r>
            <a:r>
              <a:rPr lang="sl-SI" dirty="0">
                <a:solidFill>
                  <a:schemeClr val="tx2"/>
                </a:solidFill>
              </a:rPr>
              <a:t>, dijakinji </a:t>
            </a:r>
            <a:r>
              <a:rPr lang="sl-SI" b="1" dirty="0">
                <a:solidFill>
                  <a:schemeClr val="tx2"/>
                </a:solidFill>
              </a:rPr>
              <a:t>Belmi Pajović </a:t>
            </a:r>
            <a:r>
              <a:rPr lang="sl-SI" dirty="0">
                <a:solidFill>
                  <a:schemeClr val="tx2"/>
                </a:solidFill>
              </a:rPr>
              <a:t>in dijaku </a:t>
            </a:r>
            <a:r>
              <a:rPr lang="sl-SI" b="1" dirty="0">
                <a:solidFill>
                  <a:schemeClr val="tx2"/>
                </a:solidFill>
              </a:rPr>
              <a:t>Klemnu Bengez</a:t>
            </a:r>
            <a:r>
              <a:rPr lang="sl-SI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chemeClr val="tx2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02748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FD74B92-318C-4BE9-9AA1-55B38CF6B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6DE14801-D3DF-4E40-BA6F-C2C23ECCB833}"/>
              </a:ext>
            </a:extLst>
          </p:cNvPr>
          <p:cNvSpPr/>
          <p:nvPr/>
        </p:nvSpPr>
        <p:spPr>
          <a:xfrm>
            <a:off x="5325130" y="223816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Navodilo za samo-testiranje </a:t>
            </a:r>
          </a:p>
        </p:txBody>
      </p:sp>
      <p:graphicFrame>
        <p:nvGraphicFramePr>
          <p:cNvPr id="2" name="Predmet 1">
            <a:extLst>
              <a:ext uri="{FF2B5EF4-FFF2-40B4-BE49-F238E27FC236}">
                <a16:creationId xmlns:a16="http://schemas.microsoft.com/office/drawing/2014/main" xmlns="" id="{185B4D85-70D8-478A-99AA-AD87EB4E4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701476"/>
              </p:ext>
            </p:extLst>
          </p:nvPr>
        </p:nvGraphicFramePr>
        <p:xfrm>
          <a:off x="453411" y="102122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8019888" imgH="5667375" progId="AcroExch.Document.DC">
                  <p:embed/>
                </p:oleObj>
              </mc:Choice>
              <mc:Fallback>
                <p:oleObj name="Acrobat Document" r:id="rId3" imgW="8019888" imgH="56673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411" y="1021223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74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D3FBA84-0EFB-4F09-BCFE-A440B57E3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D8D99197-7501-4008-BFE0-CACD69ADD9AC}"/>
              </a:ext>
            </a:extLst>
          </p:cNvPr>
          <p:cNvSpPr/>
          <p:nvPr/>
        </p:nvSpPr>
        <p:spPr>
          <a:xfrm>
            <a:off x="5739312" y="56859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Promocijski film</a:t>
            </a:r>
          </a:p>
        </p:txBody>
      </p:sp>
    </p:spTree>
    <p:extLst>
      <p:ext uri="{BB962C8B-B14F-4D97-AF65-F5344CB8AC3E}">
        <p14:creationId xmlns:p14="http://schemas.microsoft.com/office/powerpoint/2010/main" val="150211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30BE45-0560-4ECC-8A4B-1D66EC8D2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690" y="446223"/>
            <a:ext cx="3194356" cy="580603"/>
          </a:xfrm>
        </p:spPr>
        <p:txBody>
          <a:bodyPr/>
          <a:lstStyle/>
          <a:p>
            <a:r>
              <a:rPr lang="sl-S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izvajanje v šoli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37DA271C-A3B6-4590-A426-E87E270D88C9}"/>
              </a:ext>
            </a:extLst>
          </p:cNvPr>
          <p:cNvSpPr txBox="1">
            <a:spLocks/>
          </p:cNvSpPr>
          <p:nvPr/>
        </p:nvSpPr>
        <p:spPr>
          <a:xfrm>
            <a:off x="1101914" y="1355627"/>
            <a:ext cx="6790407" cy="51725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sl-SI" sz="3600" dirty="0">
              <a:solidFill>
                <a:schemeClr val="tx2"/>
              </a:solidFill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C7D023BC-5023-4430-88FB-37040C0ED3FD}"/>
              </a:ext>
            </a:extLst>
          </p:cNvPr>
          <p:cNvSpPr txBox="1">
            <a:spLocks/>
          </p:cNvSpPr>
          <p:nvPr/>
        </p:nvSpPr>
        <p:spPr>
          <a:xfrm>
            <a:off x="390832" y="1637177"/>
            <a:ext cx="8118987" cy="497370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večja verodostojnost rezultatov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000" b="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pozitivne izkušnje nekaterih držav </a:t>
            </a:r>
            <a:r>
              <a:rPr lang="sl-SI" sz="1600" b="0" dirty="0">
                <a:solidFill>
                  <a:schemeClr val="tx2"/>
                </a:solidFill>
              </a:rPr>
              <a:t>(Anglija, Avstrija, Nemčija, Češka)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000" b="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ob večinski udeležbi (% na nacionalnem nivoju določi Posvetovalna skupina za COVID, brez upoštevanja prebolevnikov) se </a:t>
            </a:r>
            <a:r>
              <a:rPr lang="sl-SI" sz="2000" dirty="0">
                <a:solidFill>
                  <a:schemeClr val="tx2"/>
                </a:solidFill>
              </a:rPr>
              <a:t>že v rdeči fazi </a:t>
            </a:r>
            <a:r>
              <a:rPr lang="sl-SI" sz="2000" b="0" dirty="0">
                <a:solidFill>
                  <a:schemeClr val="tx2"/>
                </a:solidFill>
              </a:rPr>
              <a:t>omogoči za :</a:t>
            </a:r>
          </a:p>
          <a:p>
            <a:r>
              <a:rPr lang="sl-SI" sz="2000" b="0" dirty="0">
                <a:solidFill>
                  <a:schemeClr val="tx2"/>
                </a:solidFill>
              </a:rPr>
              <a:t>        - </a:t>
            </a:r>
            <a:r>
              <a:rPr lang="sl-SI" sz="2000" b="0" u="sng" dirty="0">
                <a:solidFill>
                  <a:schemeClr val="tx2"/>
                </a:solidFill>
              </a:rPr>
              <a:t>srednje šole</a:t>
            </a:r>
            <a:r>
              <a:rPr lang="sl-SI" sz="2000" b="0" dirty="0">
                <a:solidFill>
                  <a:schemeClr val="tx2"/>
                </a:solidFill>
              </a:rPr>
              <a:t> – vsi dijaki ves čas v šoli</a:t>
            </a:r>
          </a:p>
          <a:p>
            <a:r>
              <a:rPr lang="sl-SI" sz="2000" b="0" dirty="0">
                <a:solidFill>
                  <a:schemeClr val="tx2"/>
                </a:solidFill>
              </a:rPr>
              <a:t>        - </a:t>
            </a:r>
            <a:r>
              <a:rPr lang="sl-SI" sz="2000" b="0" u="sng" dirty="0">
                <a:solidFill>
                  <a:schemeClr val="tx2"/>
                </a:solidFill>
              </a:rPr>
              <a:t>osnovne šole</a:t>
            </a:r>
            <a:r>
              <a:rPr lang="sl-SI" sz="2000" b="0" dirty="0">
                <a:solidFill>
                  <a:schemeClr val="tx2"/>
                </a:solidFill>
              </a:rPr>
              <a:t> – izvajanje obšolskih dejavnosti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sz="2000" b="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000" b="0" dirty="0">
                <a:solidFill>
                  <a:schemeClr val="tx2"/>
                </a:solidFill>
              </a:rPr>
              <a:t>določitev dneva v tednu za testiranje – </a:t>
            </a:r>
            <a:r>
              <a:rPr lang="sl-SI" sz="2000" dirty="0">
                <a:solidFill>
                  <a:schemeClr val="tx2"/>
                </a:solidFill>
              </a:rPr>
              <a:t>ponedeljki pred začetkom pouka</a:t>
            </a:r>
            <a:r>
              <a:rPr lang="sl-SI" sz="2000" b="0" dirty="0">
                <a:solidFill>
                  <a:schemeClr val="tx2"/>
                </a:solidFill>
              </a:rPr>
              <a:t> (ob prihodu v šolo uporaba mask, takoj testiranje, izolacija pozitivnih, ob teh pogojih ni visoko tveganih stikov in ostali dijaki/učenci lahko nadaljujejo šolanje v šoli)</a:t>
            </a:r>
          </a:p>
        </p:txBody>
      </p:sp>
    </p:spTree>
    <p:extLst>
      <p:ext uri="{BB962C8B-B14F-4D97-AF65-F5344CB8AC3E}">
        <p14:creationId xmlns:p14="http://schemas.microsoft.com/office/powerpoint/2010/main" val="90802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xmlns="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944041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vodstvo šole </a:t>
            </a:r>
            <a:r>
              <a:rPr lang="sl-SI" sz="2000" b="1" dirty="0">
                <a:solidFill>
                  <a:schemeClr val="tx2"/>
                </a:solidFill>
              </a:rPr>
              <a:t>vzpostavi stik s starši učenca ali dijaka, 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starši o pozitivnem rezultatu testa obvestijo izbranega osebni zdravnika, ki učenca ali dijaka napoti na PCR </a:t>
            </a:r>
            <a:r>
              <a:rPr lang="sl-SI" sz="2000" dirty="0">
                <a:solidFill>
                  <a:schemeClr val="tx2"/>
                </a:solidFill>
              </a:rPr>
              <a:t>testiranje, oziroma se </a:t>
            </a:r>
            <a:r>
              <a:rPr lang="sl-SI" sz="2000" b="1" dirty="0">
                <a:solidFill>
                  <a:schemeClr val="tx2"/>
                </a:solidFill>
              </a:rPr>
              <a:t>starši dogovorijo za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PCR testiranje na kontaktni točki zdravstvenega doma</a:t>
            </a:r>
            <a:r>
              <a:rPr lang="sl-SI" sz="2000" dirty="0">
                <a:solidFill>
                  <a:schemeClr val="tx2"/>
                </a:solidFill>
              </a:rPr>
              <a:t> v kraju bivanja,</a:t>
            </a:r>
            <a:r>
              <a:rPr lang="sl-SI" sz="2000" b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sl-SI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2"/>
                </a:solidFill>
              </a:rPr>
              <a:t>starši zagotovijo prevoz na PCR testiranje oziroma domov</a:t>
            </a:r>
            <a:endParaRPr lang="sl-SI" sz="20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000" b="1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v primeru </a:t>
            </a:r>
            <a:r>
              <a:rPr lang="sl-SI" sz="2000" b="1" dirty="0">
                <a:solidFill>
                  <a:schemeClr val="tx2"/>
                </a:solidFill>
              </a:rPr>
              <a:t>negativnega PCR testa </a:t>
            </a:r>
            <a:r>
              <a:rPr lang="sl-SI" sz="2000" dirty="0">
                <a:solidFill>
                  <a:schemeClr val="tx2"/>
                </a:solidFill>
              </a:rPr>
              <a:t>se učenec oziroma dijak </a:t>
            </a:r>
            <a:r>
              <a:rPr lang="sl-SI" sz="2000" b="1" dirty="0">
                <a:solidFill>
                  <a:schemeClr val="tx2"/>
                </a:solidFill>
              </a:rPr>
              <a:t>vrne k pouku</a:t>
            </a:r>
            <a:r>
              <a:rPr lang="sl-SI" sz="20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sl-SI" sz="1900" b="1" dirty="0">
              <a:solidFill>
                <a:schemeClr val="tx2"/>
              </a:solidFill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4759077" y="501554"/>
            <a:ext cx="3380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pozitiven rezultat testa</a:t>
            </a:r>
            <a:endParaRPr lang="sl-SI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2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xmlns="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944041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1900" b="1" dirty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še vedno </a:t>
            </a:r>
            <a:r>
              <a:rPr lang="sl-SI" sz="2000" b="1" dirty="0">
                <a:solidFill>
                  <a:schemeClr val="tx2"/>
                </a:solidFill>
              </a:rPr>
              <a:t>dosledno upoštevanje vseh samozaščitnih ukrepov </a:t>
            </a:r>
            <a:r>
              <a:rPr lang="sl-SI" sz="2000" dirty="0">
                <a:solidFill>
                  <a:schemeClr val="tx2"/>
                </a:solidFill>
              </a:rPr>
              <a:t>za preprečevanje širjenja okužbe </a:t>
            </a:r>
          </a:p>
          <a:p>
            <a:endParaRPr lang="sl-SI" sz="1900" dirty="0">
              <a:solidFill>
                <a:schemeClr val="tx2"/>
              </a:solidFill>
            </a:endParaRPr>
          </a:p>
          <a:p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sz="1900" b="1" dirty="0">
              <a:solidFill>
                <a:schemeClr val="tx2"/>
              </a:solidFill>
            </a:endParaRP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4677670" y="485947"/>
            <a:ext cx="3569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negativen rezultat testa </a:t>
            </a: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71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besedila 2">
            <a:extLst>
              <a:ext uri="{FF2B5EF4-FFF2-40B4-BE49-F238E27FC236}">
                <a16:creationId xmlns:a16="http://schemas.microsoft.com/office/drawing/2014/main" xmlns="" id="{48A83CFA-F43A-4125-BD77-FF13DAFB5F48}"/>
              </a:ext>
            </a:extLst>
          </p:cNvPr>
          <p:cNvSpPr txBox="1">
            <a:spLocks/>
          </p:cNvSpPr>
          <p:nvPr/>
        </p:nvSpPr>
        <p:spPr>
          <a:xfrm>
            <a:off x="267134" y="2115344"/>
            <a:ext cx="8609731" cy="2627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>
                <a:solidFill>
                  <a:schemeClr val="tx2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b="1">
                <a:solidFill>
                  <a:schemeClr val="tx2"/>
                </a:solidFill>
              </a:rPr>
              <a:t>Hvala za pozornost!</a:t>
            </a:r>
            <a:endParaRPr lang="sl-SI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928EB5B-F4B5-4467-8376-99C67DCDDF21}"/>
              </a:ext>
            </a:extLst>
          </p:cNvPr>
          <p:cNvSpPr txBox="1">
            <a:spLocks/>
          </p:cNvSpPr>
          <p:nvPr/>
        </p:nvSpPr>
        <p:spPr>
          <a:xfrm>
            <a:off x="3908383" y="422013"/>
            <a:ext cx="5478568" cy="1504224"/>
          </a:xfrm>
        </p:spPr>
        <p:txBody>
          <a:bodyPr wrap="none" anchor="t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 in cilji </a:t>
            </a:r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xmlns="" id="{46A39469-E34F-4C4D-A8F9-E60857D461E7}"/>
              </a:ext>
            </a:extLst>
          </p:cNvPr>
          <p:cNvSpPr txBox="1">
            <a:spLocks/>
          </p:cNvSpPr>
          <p:nvPr/>
        </p:nvSpPr>
        <p:spPr>
          <a:xfrm>
            <a:off x="592210" y="1096673"/>
            <a:ext cx="4349660" cy="5161719"/>
          </a:xfrm>
        </p:spPr>
        <p:txBody>
          <a:bodyPr wrap="square" anchor="t">
            <a:normAutofit fontScale="25000" lnSpcReduction="20000"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sl-SI" sz="9600" b="1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9600" dirty="0">
                <a:solidFill>
                  <a:schemeClr val="tx2"/>
                </a:solidFill>
              </a:rPr>
              <a:t>vzpostaviti varno </a:t>
            </a:r>
            <a:r>
              <a:rPr lang="sl-SI" sz="9600" b="1" dirty="0">
                <a:solidFill>
                  <a:schemeClr val="tx2"/>
                </a:solidFill>
              </a:rPr>
              <a:t>šolsko okolje za učence, dijake in zaposlene v šolstvu </a:t>
            </a:r>
            <a:r>
              <a:rPr lang="sl-SI" sz="9600" dirty="0">
                <a:solidFill>
                  <a:schemeClr val="tx2"/>
                </a:solidFill>
              </a:rPr>
              <a:t>s šolanjem v živo</a:t>
            </a:r>
            <a:endParaRPr lang="sl-SI" sz="9600" b="1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sl-SI" sz="96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9600" b="1" dirty="0">
                <a:solidFill>
                  <a:schemeClr val="tx2"/>
                </a:solidFill>
              </a:rPr>
              <a:t>identificirati okužene </a:t>
            </a:r>
            <a:r>
              <a:rPr lang="sl-SI" sz="9600" dirty="0">
                <a:solidFill>
                  <a:schemeClr val="tx2"/>
                </a:solidFill>
              </a:rPr>
              <a:t>in </a:t>
            </a:r>
            <a:r>
              <a:rPr lang="sl-SI" sz="9600" b="1" dirty="0">
                <a:solidFill>
                  <a:schemeClr val="tx2"/>
                </a:solidFill>
              </a:rPr>
              <a:t>preprečiti nadaljnje širjenje okužbe </a:t>
            </a:r>
            <a:r>
              <a:rPr lang="sl-SI" sz="9600" dirty="0">
                <a:solidFill>
                  <a:schemeClr val="tx2"/>
                </a:solidFill>
              </a:rPr>
              <a:t>na SARS-CoV-2 </a:t>
            </a:r>
            <a:r>
              <a:rPr lang="sl-SI" sz="7200" dirty="0">
                <a:solidFill>
                  <a:schemeClr val="tx2"/>
                </a:solidFill>
              </a:rPr>
              <a:t>(1 x redno tedensko testiranje s HAGT zmanjša število okužb v modelu za 50%)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80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sl-SI" sz="74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74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endParaRPr lang="sl-SI" sz="74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6" name="Picture 2" descr="Opis ni na voljo">
            <a:extLst>
              <a:ext uri="{FF2B5EF4-FFF2-40B4-BE49-F238E27FC236}">
                <a16:creationId xmlns:a16="http://schemas.microsoft.com/office/drawing/2014/main" xmlns="" id="{077651A2-48DC-4707-A06A-38F246B6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27" y="2478834"/>
            <a:ext cx="3537208" cy="26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7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928EB5B-F4B5-4467-8376-99C67DCDDF21}"/>
              </a:ext>
            </a:extLst>
          </p:cNvPr>
          <p:cNvSpPr txBox="1">
            <a:spLocks/>
          </p:cNvSpPr>
          <p:nvPr/>
        </p:nvSpPr>
        <p:spPr>
          <a:xfrm>
            <a:off x="3419907" y="351494"/>
            <a:ext cx="7200900" cy="1214347"/>
          </a:xfrm>
        </p:spPr>
        <p:txBody>
          <a:bodyPr wrap="none" anchor="t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Prednosti</a:t>
            </a:r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xmlns="" id="{46A39469-E34F-4C4D-A8F9-E60857D461E7}"/>
              </a:ext>
            </a:extLst>
          </p:cNvPr>
          <p:cNvSpPr txBox="1">
            <a:spLocks/>
          </p:cNvSpPr>
          <p:nvPr/>
        </p:nvSpPr>
        <p:spPr>
          <a:xfrm>
            <a:off x="574101" y="1364925"/>
            <a:ext cx="5525931" cy="5433114"/>
          </a:xfrm>
        </p:spPr>
        <p:txBody>
          <a:bodyPr wrap="square" anchor="t"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enostavna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</a:t>
            </a: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učenec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dijak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palčico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začetni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nosne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votline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bris v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grlu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potreben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cm v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nosno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votlino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ponovljivost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sl-SI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praktičen in hiter rezultat testa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saj je izvid na voljo čez 15 minut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vključenost dijakov in učencev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sz="74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5122" name="Picture 2" descr="Opis ni na voljo">
            <a:extLst>
              <a:ext uri="{FF2B5EF4-FFF2-40B4-BE49-F238E27FC236}">
                <a16:creationId xmlns:a16="http://schemas.microsoft.com/office/drawing/2014/main" xmlns="" id="{9332C322-4542-4530-AD6E-E47A58DB7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89" y="1629685"/>
            <a:ext cx="220768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pis ni na voljo">
            <a:extLst>
              <a:ext uri="{FF2B5EF4-FFF2-40B4-BE49-F238E27FC236}">
                <a16:creationId xmlns:a16="http://schemas.microsoft.com/office/drawing/2014/main" xmlns="" id="{3D83F63E-09AE-4E3D-B1A8-BB77F9D3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16" y="3886398"/>
            <a:ext cx="2109356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7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xmlns="" id="{D17515E2-4997-4BF8-93FB-E0AB71AC22F8}"/>
              </a:ext>
            </a:extLst>
          </p:cNvPr>
          <p:cNvSpPr txBox="1">
            <a:spLocks/>
          </p:cNvSpPr>
          <p:nvPr/>
        </p:nvSpPr>
        <p:spPr>
          <a:xfrm>
            <a:off x="170114" y="1201986"/>
            <a:ext cx="8661600" cy="41225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samo-testiranje na SARS-CoV-2 je </a:t>
            </a:r>
            <a:r>
              <a:rPr lang="sl-SI" sz="2000" b="1" dirty="0">
                <a:solidFill>
                  <a:schemeClr val="tx2"/>
                </a:solidFill>
              </a:rPr>
              <a:t>prostovoljno</a:t>
            </a:r>
            <a:r>
              <a:rPr lang="sl-SI" sz="2000" dirty="0">
                <a:solidFill>
                  <a:schemeClr val="tx2"/>
                </a:solidFill>
              </a:rPr>
              <a:t> in </a:t>
            </a:r>
            <a:r>
              <a:rPr lang="sl-SI" sz="2000" b="1" dirty="0">
                <a:solidFill>
                  <a:schemeClr val="tx2"/>
                </a:solidFill>
              </a:rPr>
              <a:t>brezplačno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v začetku bo potekalo za </a:t>
            </a:r>
            <a:r>
              <a:rPr lang="sl-SI" sz="2000" b="1" dirty="0">
                <a:solidFill>
                  <a:schemeClr val="tx2"/>
                </a:solidFill>
              </a:rPr>
              <a:t>učence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3. triade </a:t>
            </a:r>
            <a:r>
              <a:rPr lang="sl-SI" sz="2000" dirty="0">
                <a:solidFill>
                  <a:schemeClr val="tx2"/>
                </a:solidFill>
              </a:rPr>
              <a:t>osnovne šole in </a:t>
            </a:r>
            <a:r>
              <a:rPr lang="sl-SI" sz="2000" b="1" dirty="0">
                <a:solidFill>
                  <a:schemeClr val="tx2"/>
                </a:solidFill>
              </a:rPr>
              <a:t>dijake</a:t>
            </a:r>
            <a:r>
              <a:rPr lang="sl-SI" sz="2000" dirty="0">
                <a:solidFill>
                  <a:schemeClr val="tx2"/>
                </a:solidFill>
              </a:rPr>
              <a:t> v srednjih šolah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uporaba </a:t>
            </a:r>
            <a:r>
              <a:rPr lang="sl-SI" sz="2000" b="1" dirty="0">
                <a:solidFill>
                  <a:schemeClr val="tx2"/>
                </a:solidFill>
              </a:rPr>
              <a:t>verificiranih hitrih antigenskih testov, </a:t>
            </a:r>
            <a:r>
              <a:rPr lang="sl-SI" sz="1800" dirty="0">
                <a:solidFill>
                  <a:schemeClr val="tx2"/>
                </a:solidFill>
              </a:rPr>
              <a:t>občutljivost (nad 90%) in specifičnost (nad 97%); </a:t>
            </a:r>
            <a:r>
              <a:rPr lang="sl-SI" sz="1800" u="sng" dirty="0">
                <a:solidFill>
                  <a:schemeClr val="tx2"/>
                </a:solidFill>
              </a:rPr>
              <a:t>pričakovan delež lažno pozitivnih in negativnih rezultatov; </a:t>
            </a:r>
            <a:r>
              <a:rPr lang="sl-SI" sz="1800" dirty="0">
                <a:solidFill>
                  <a:schemeClr val="tx2"/>
                </a:solidFill>
              </a:rPr>
              <a:t>učencu/dijaku pripada </a:t>
            </a:r>
            <a:r>
              <a:rPr lang="sl-SI" sz="1800" b="1" dirty="0">
                <a:solidFill>
                  <a:schemeClr val="tx2"/>
                </a:solidFill>
              </a:rPr>
              <a:t>najmanj 1 test/ teden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FF0000"/>
                </a:solidFill>
              </a:rPr>
              <a:t>v primeru pozitivnega hitrega antigenskega testa se ta potrdi </a:t>
            </a:r>
            <a:r>
              <a:rPr lang="sl-SI" sz="2000" b="1" dirty="0">
                <a:solidFill>
                  <a:srgbClr val="FF0000"/>
                </a:solidFill>
              </a:rPr>
              <a:t>s standardnim PCR testom!!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enkrat tedensko 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prvič izvedba v šoli s sodelovanjem zdravstvenega osebja: dijaki  </a:t>
            </a:r>
            <a:r>
              <a:rPr lang="sl-SI" sz="2000" b="1" dirty="0">
                <a:solidFill>
                  <a:schemeClr val="tx2"/>
                </a:solidFill>
              </a:rPr>
              <a:t>16.4.2021</a:t>
            </a:r>
            <a:r>
              <a:rPr lang="sl-SI" sz="2000" dirty="0">
                <a:solidFill>
                  <a:schemeClr val="tx2"/>
                </a:solidFill>
              </a:rPr>
              <a:t>, za učence v 3. triadi osnovne šole pa </a:t>
            </a:r>
            <a:r>
              <a:rPr lang="sl-SI" sz="2000" b="1" dirty="0">
                <a:solidFill>
                  <a:schemeClr val="tx2"/>
                </a:solidFill>
              </a:rPr>
              <a:t>glede na dogovor 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endParaRPr lang="sl-SI" sz="2400" dirty="0">
              <a:solidFill>
                <a:schemeClr val="tx2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ABDB44-7E2B-4BA6-BF39-A8B2C69B8258}"/>
              </a:ext>
            </a:extLst>
          </p:cNvPr>
          <p:cNvSpPr txBox="1">
            <a:spLocks/>
          </p:cNvSpPr>
          <p:nvPr/>
        </p:nvSpPr>
        <p:spPr>
          <a:xfrm>
            <a:off x="3620895" y="470012"/>
            <a:ext cx="6147705" cy="471132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Izhodišča</a:t>
            </a:r>
          </a:p>
        </p:txBody>
      </p:sp>
    </p:spTree>
    <p:extLst>
      <p:ext uri="{BB962C8B-B14F-4D97-AF65-F5344CB8AC3E}">
        <p14:creationId xmlns:p14="http://schemas.microsoft.com/office/powerpoint/2010/main" val="15790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xmlns="" id="{492D8D3F-B718-453C-8904-1D1D4514F9E6}"/>
              </a:ext>
            </a:extLst>
          </p:cNvPr>
          <p:cNvSpPr txBox="1">
            <a:spLocks/>
          </p:cNvSpPr>
          <p:nvPr/>
        </p:nvSpPr>
        <p:spPr>
          <a:xfrm>
            <a:off x="403205" y="1327816"/>
            <a:ext cx="8661600" cy="56413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izdelan </a:t>
            </a:r>
            <a:r>
              <a:rPr lang="sl-SI" sz="2000" b="1" dirty="0">
                <a:solidFill>
                  <a:schemeClr val="tx2"/>
                </a:solidFill>
              </a:rPr>
              <a:t>protokol </a:t>
            </a:r>
            <a:r>
              <a:rPr lang="sl-SI" sz="2000" dirty="0">
                <a:solidFill>
                  <a:schemeClr val="tx2"/>
                </a:solidFill>
              </a:rPr>
              <a:t>in</a:t>
            </a:r>
            <a:r>
              <a:rPr lang="sl-SI" sz="2000" b="1" dirty="0">
                <a:solidFill>
                  <a:schemeClr val="tx2"/>
                </a:solidFill>
              </a:rPr>
              <a:t> izjava o soglasju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zagotovljeni verificirani </a:t>
            </a:r>
            <a:r>
              <a:rPr lang="sl-SI" sz="2000" b="1" dirty="0">
                <a:solidFill>
                  <a:schemeClr val="tx2"/>
                </a:solidFill>
              </a:rPr>
              <a:t>hitre antigenske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teste na SARS-CoV-2 </a:t>
            </a:r>
            <a:r>
              <a:rPr lang="sl-SI" sz="2000" dirty="0">
                <a:solidFill>
                  <a:schemeClr val="tx2"/>
                </a:solidFill>
              </a:rPr>
              <a:t>(učencu/dijaku pripada najmanj </a:t>
            </a:r>
            <a:r>
              <a:rPr lang="sl-SI" sz="2000" b="1" dirty="0">
                <a:solidFill>
                  <a:schemeClr val="tx2"/>
                </a:solidFill>
              </a:rPr>
              <a:t>1 test/ teden</a:t>
            </a:r>
            <a:r>
              <a:rPr lang="sl-SI" sz="20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obvestilo pristojnim ZD </a:t>
            </a:r>
            <a:r>
              <a:rPr lang="sl-SI" sz="2000" dirty="0">
                <a:solidFill>
                  <a:schemeClr val="tx2"/>
                </a:solidFill>
              </a:rPr>
              <a:t>– zagotoviti izvid PCR test v roku 24 ur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 </a:t>
            </a:r>
            <a:r>
              <a:rPr lang="sl-SI" sz="2000" b="1" dirty="0">
                <a:solidFill>
                  <a:schemeClr val="tx2"/>
                </a:solidFill>
              </a:rPr>
              <a:t>promocijski film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zagotovljena </a:t>
            </a:r>
            <a:r>
              <a:rPr lang="sl-SI" sz="2000" b="1" dirty="0">
                <a:solidFill>
                  <a:schemeClr val="tx2"/>
                </a:solidFill>
              </a:rPr>
              <a:t>klicna svetovalna številka (01 478-68-48)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zagotovljen </a:t>
            </a:r>
            <a:r>
              <a:rPr lang="sl-SI" sz="2000" b="1" dirty="0">
                <a:solidFill>
                  <a:schemeClr val="tx2"/>
                </a:solidFill>
              </a:rPr>
              <a:t>vnos podatkov v CRPP posebno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b="1" dirty="0">
                <a:solidFill>
                  <a:schemeClr val="tx2"/>
                </a:solidFill>
              </a:rPr>
              <a:t>kodo</a:t>
            </a:r>
            <a:r>
              <a:rPr lang="sl-SI" sz="2000" dirty="0">
                <a:solidFill>
                  <a:schemeClr val="tx2"/>
                </a:solidFill>
              </a:rPr>
              <a:t> pri potrditvenem testu s PCR testom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dirty="0">
                <a:solidFill>
                  <a:schemeClr val="tx2"/>
                </a:solidFill>
              </a:rPr>
              <a:t/>
            </a:r>
            <a:br>
              <a:rPr lang="sl-SI" sz="2000" dirty="0">
                <a:solidFill>
                  <a:schemeClr val="tx2"/>
                </a:solidFill>
              </a:rPr>
            </a:b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sz="1800" dirty="0">
              <a:solidFill>
                <a:schemeClr val="tx2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7CBD268F-8E63-43D2-B658-AC847DF77821}"/>
              </a:ext>
            </a:extLst>
          </p:cNvPr>
          <p:cNvSpPr txBox="1">
            <a:spLocks/>
          </p:cNvSpPr>
          <p:nvPr/>
        </p:nvSpPr>
        <p:spPr>
          <a:xfrm>
            <a:off x="2511237" y="624629"/>
            <a:ext cx="6309420" cy="27699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Ministrstvo za zdravje</a:t>
            </a:r>
          </a:p>
        </p:txBody>
      </p:sp>
    </p:spTree>
    <p:extLst>
      <p:ext uri="{BB962C8B-B14F-4D97-AF65-F5344CB8AC3E}">
        <p14:creationId xmlns:p14="http://schemas.microsoft.com/office/powerpoint/2010/main" val="87247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xmlns="" id="{FBEFB999-8E7F-4A20-AD15-4243BF8E34DC}"/>
              </a:ext>
            </a:extLst>
          </p:cNvPr>
          <p:cNvSpPr txBox="1">
            <a:spLocks/>
          </p:cNvSpPr>
          <p:nvPr/>
        </p:nvSpPr>
        <p:spPr>
          <a:xfrm>
            <a:off x="682902" y="1286841"/>
            <a:ext cx="8347887" cy="48117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distribucijo testov </a:t>
            </a:r>
            <a:r>
              <a:rPr lang="sl-SI" sz="2000" dirty="0">
                <a:solidFill>
                  <a:schemeClr val="tx2"/>
                </a:solidFill>
              </a:rPr>
              <a:t>zagotovi Uprava RS za zaščito in reševanje v regijskih izpostavah v sodelovanju z Ministrstvom za izobraževanje, znanost in šport;</a:t>
            </a:r>
            <a:endParaRPr lang="sl-SI" dirty="0"/>
          </a:p>
          <a:p>
            <a:pPr>
              <a:lnSpc>
                <a:spcPct val="150000"/>
              </a:lnSpc>
            </a:pPr>
            <a:endParaRPr lang="sl-SI" sz="1600" dirty="0">
              <a:solidFill>
                <a:schemeClr val="tx2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7CD04533-C06D-4CC3-A5B4-04F127A1E282}"/>
              </a:ext>
            </a:extLst>
          </p:cNvPr>
          <p:cNvSpPr txBox="1">
            <a:spLocks/>
          </p:cNvSpPr>
          <p:nvPr/>
        </p:nvSpPr>
        <p:spPr>
          <a:xfrm>
            <a:off x="1895889" y="580030"/>
            <a:ext cx="6091411" cy="276999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Uprava RS za zaščito in reševanje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A2D5427B-D1D5-496D-AA91-1BF7028FBAB2}"/>
              </a:ext>
            </a:extLst>
          </p:cNvPr>
          <p:cNvSpPr/>
          <p:nvPr/>
        </p:nvSpPr>
        <p:spPr>
          <a:xfrm>
            <a:off x="2335752" y="3244334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Ministrstvo za izobraževanje, znanost in šport</a:t>
            </a:r>
          </a:p>
        </p:txBody>
      </p:sp>
      <p:sp>
        <p:nvSpPr>
          <p:cNvPr id="7" name="Označba mesta besedila 2">
            <a:extLst>
              <a:ext uri="{FF2B5EF4-FFF2-40B4-BE49-F238E27FC236}">
                <a16:creationId xmlns:a16="http://schemas.microsoft.com/office/drawing/2014/main" xmlns="" id="{D85ED031-E300-42CF-97D0-838CD039F22F}"/>
              </a:ext>
            </a:extLst>
          </p:cNvPr>
          <p:cNvSpPr txBox="1">
            <a:spLocks/>
          </p:cNvSpPr>
          <p:nvPr/>
        </p:nvSpPr>
        <p:spPr>
          <a:xfrm>
            <a:off x="767649" y="4225358"/>
            <a:ext cx="8347887" cy="48117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pridobi </a:t>
            </a:r>
            <a:r>
              <a:rPr lang="sl-SI" sz="2000" b="1" dirty="0">
                <a:solidFill>
                  <a:schemeClr val="tx2"/>
                </a:solidFill>
              </a:rPr>
              <a:t>podatke o izkazanem interesu </a:t>
            </a:r>
            <a:r>
              <a:rPr lang="sl-SI" sz="2000" dirty="0">
                <a:solidFill>
                  <a:schemeClr val="tx2"/>
                </a:solidFill>
              </a:rPr>
              <a:t>učencev v osnovni šoli in dijakov v srednji šoli o prostovoljnem samo-testiranju na SARS-CoV-2;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MIZŠ posreduje dopis in protokol vsem vodstvom VIZ z okrožnico;</a:t>
            </a:r>
          </a:p>
          <a:p>
            <a:pPr>
              <a:lnSpc>
                <a:spcPct val="150000"/>
              </a:lnSpc>
            </a:pP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sl-SI" dirty="0"/>
          </a:p>
          <a:p>
            <a:pPr>
              <a:lnSpc>
                <a:spcPct val="150000"/>
              </a:lnSpc>
            </a:pPr>
            <a:endParaRPr lang="sl-SI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xmlns="" id="{2B53A54F-E89F-4A46-BD0C-4216A420C889}"/>
              </a:ext>
            </a:extLst>
          </p:cNvPr>
          <p:cNvSpPr txBox="1">
            <a:spLocks/>
          </p:cNvSpPr>
          <p:nvPr/>
        </p:nvSpPr>
        <p:spPr>
          <a:xfrm>
            <a:off x="241200" y="1522762"/>
            <a:ext cx="8661600" cy="26273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prevzamejo teste </a:t>
            </a:r>
            <a:r>
              <a:rPr lang="sl-SI" sz="2000" dirty="0">
                <a:solidFill>
                  <a:schemeClr val="tx2"/>
                </a:solidFill>
              </a:rPr>
              <a:t>v regijskih izpostavah Uprave RS za zaščito in reševanje;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pridobitev soglasja </a:t>
            </a:r>
            <a:r>
              <a:rPr lang="sl-SI" sz="2000" dirty="0">
                <a:solidFill>
                  <a:schemeClr val="tx2"/>
                </a:solidFill>
              </a:rPr>
              <a:t>staršev oziroma zakonitih zastopnikov – priloga protokola;</a:t>
            </a:r>
          </a:p>
          <a:p>
            <a:pPr>
              <a:lnSpc>
                <a:spcPct val="150000"/>
              </a:lnSpc>
            </a:pPr>
            <a:r>
              <a:rPr lang="sl-SI" sz="2000" b="1" dirty="0">
                <a:solidFill>
                  <a:schemeClr val="tx2"/>
                </a:solidFill>
              </a:rPr>
              <a:t>razdelitev testov </a:t>
            </a:r>
            <a:r>
              <a:rPr lang="sl-SI" sz="2000" dirty="0">
                <a:solidFill>
                  <a:schemeClr val="tx2"/>
                </a:solidFill>
              </a:rPr>
              <a:t>učencem in dijakom pred začetkom prostovoljnega samo-testiranja na SARS-CoV-2;</a:t>
            </a:r>
          </a:p>
          <a:p>
            <a:pPr>
              <a:lnSpc>
                <a:spcPct val="150000"/>
              </a:lnSpc>
            </a:pPr>
            <a:r>
              <a:rPr lang="sl-SI" sz="2000" dirty="0">
                <a:solidFill>
                  <a:schemeClr val="tx2"/>
                </a:solidFill>
              </a:rPr>
              <a:t>ravnatelj v </a:t>
            </a:r>
            <a:r>
              <a:rPr lang="sl-SI" sz="2000" b="1" dirty="0">
                <a:solidFill>
                  <a:schemeClr val="tx2"/>
                </a:solidFill>
              </a:rPr>
              <a:t>primeru pozitivnega PCR testa </a:t>
            </a:r>
            <a:r>
              <a:rPr lang="sl-SI" sz="2000" dirty="0">
                <a:solidFill>
                  <a:schemeClr val="tx2"/>
                </a:solidFill>
              </a:rPr>
              <a:t>ravna v skladu z navodili NIJZ, opredeli </a:t>
            </a:r>
            <a:r>
              <a:rPr lang="sl-SI" sz="2000" b="1" dirty="0">
                <a:solidFill>
                  <a:schemeClr val="tx2"/>
                </a:solidFill>
              </a:rPr>
              <a:t>stike učenca oziroma dijaka in zagotovi  druge ukrepe, </a:t>
            </a:r>
            <a:r>
              <a:rPr lang="sl-SI" sz="2000" dirty="0">
                <a:solidFill>
                  <a:schemeClr val="tx2"/>
                </a:solidFill>
              </a:rPr>
              <a:t>potrebne za zajezitev širjenja okužbe s </a:t>
            </a:r>
            <a:r>
              <a:rPr lang="sl-SI" sz="2000" dirty="0" err="1">
                <a:solidFill>
                  <a:schemeClr val="tx2"/>
                </a:solidFill>
              </a:rPr>
              <a:t>koronavirusom</a:t>
            </a:r>
            <a:r>
              <a:rPr lang="sl-SI" sz="2000" dirty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074DBB9B-6D33-4B68-8B8C-A285ED15BD43}"/>
              </a:ext>
            </a:extLst>
          </p:cNvPr>
          <p:cNvSpPr txBox="1">
            <a:spLocks/>
          </p:cNvSpPr>
          <p:nvPr/>
        </p:nvSpPr>
        <p:spPr>
          <a:xfrm>
            <a:off x="3301072" y="729968"/>
            <a:ext cx="5015233" cy="193116"/>
          </a:xfr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Vodstva osnovnih in srednjih šol  </a:t>
            </a:r>
          </a:p>
        </p:txBody>
      </p:sp>
    </p:spTree>
    <p:extLst>
      <p:ext uri="{BB962C8B-B14F-4D97-AF65-F5344CB8AC3E}">
        <p14:creationId xmlns:p14="http://schemas.microsoft.com/office/powerpoint/2010/main" val="131678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xmlns="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1101437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1900" b="1" dirty="0">
                <a:solidFill>
                  <a:schemeClr val="tx2"/>
                </a:solidFill>
              </a:rPr>
              <a:t>pogoj za prostovoljno samo-testiranje </a:t>
            </a:r>
            <a:r>
              <a:rPr lang="sl-SI" sz="1900" dirty="0">
                <a:solidFill>
                  <a:schemeClr val="tx2"/>
                </a:solidFill>
              </a:rPr>
              <a:t>na SARS-CoV-2 je, da se </a:t>
            </a:r>
            <a:r>
              <a:rPr lang="sl-SI" sz="1900" b="1" dirty="0">
                <a:solidFill>
                  <a:schemeClr val="tx2"/>
                </a:solidFill>
              </a:rPr>
              <a:t>učenec ali dijak počuti zdrav, brez znakov akutne okužbe dihal ali prebavil (</a:t>
            </a:r>
            <a:r>
              <a:rPr lang="sl-SI" sz="1600" b="1" dirty="0">
                <a:solidFill>
                  <a:schemeClr val="tx2"/>
                </a:solidFill>
              </a:rPr>
              <a:t>v primeru bolezenskih znakov </a:t>
            </a:r>
            <a:r>
              <a:rPr lang="sl-SI" sz="1600" dirty="0">
                <a:solidFill>
                  <a:schemeClr val="tx2"/>
                </a:solidFill>
              </a:rPr>
              <a:t>mora učenec ali dijak oziroma njegovi starši ali zakoniti zastopniki poklicati </a:t>
            </a:r>
            <a:r>
              <a:rPr lang="sl-SI" sz="1600" b="1" dirty="0">
                <a:solidFill>
                  <a:schemeClr val="tx2"/>
                </a:solidFill>
              </a:rPr>
              <a:t>v ambulanto izbranega osebnega zdravnika) </a:t>
            </a:r>
          </a:p>
          <a:p>
            <a:pPr>
              <a:lnSpc>
                <a:spcPct val="150000"/>
              </a:lnSpc>
            </a:pPr>
            <a:endParaRPr lang="sl-SI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b="1" dirty="0">
                <a:solidFill>
                  <a:schemeClr val="tx2"/>
                </a:solidFill>
              </a:rPr>
              <a:t>vsaj eno uro pred izvedbo testa brez uživanja hrane, dovoljeno je pitje vode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pred uporabo hitrega antigenskega testa učenci in dijaki močno </a:t>
            </a:r>
            <a:r>
              <a:rPr lang="sl-SI" sz="1900" b="1" dirty="0">
                <a:solidFill>
                  <a:schemeClr val="tx2"/>
                </a:solidFill>
              </a:rPr>
              <a:t>izpihajo nos, umijejo in razkužijo roke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pri izvajanju prostovoljnega samo-testiranja na SARS-CoV-2 učenci ali dijaki ves čas vzdržujejo </a:t>
            </a:r>
            <a:r>
              <a:rPr lang="sl-SI" sz="1900" b="1" dirty="0">
                <a:solidFill>
                  <a:schemeClr val="tx2"/>
                </a:solidFill>
              </a:rPr>
              <a:t>medsebojno razdaljo</a:t>
            </a:r>
            <a:r>
              <a:rPr lang="sl-SI" sz="1900" dirty="0">
                <a:solidFill>
                  <a:schemeClr val="tx2"/>
                </a:solidFill>
              </a:rPr>
              <a:t>, vsaj 2 metra in </a:t>
            </a:r>
            <a:r>
              <a:rPr lang="sl-SI" sz="1900" b="1" dirty="0">
                <a:solidFill>
                  <a:schemeClr val="tx2"/>
                </a:solidFill>
              </a:rPr>
              <a:t>nosijo zaščitno masko;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6531181" y="297710"/>
            <a:ext cx="1346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</a:t>
            </a: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6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xmlns="" id="{FF68E189-A4D7-4A32-A529-CDA18D89CB45}"/>
              </a:ext>
            </a:extLst>
          </p:cNvPr>
          <p:cNvSpPr txBox="1">
            <a:spLocks/>
          </p:cNvSpPr>
          <p:nvPr/>
        </p:nvSpPr>
        <p:spPr>
          <a:xfrm>
            <a:off x="372070" y="1318796"/>
            <a:ext cx="8611200" cy="64930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1900" b="1" dirty="0">
                <a:solidFill>
                  <a:schemeClr val="tx2"/>
                </a:solidFill>
              </a:rPr>
              <a:t>organiziranje procesa v tako imenovanih mehurčkih</a:t>
            </a:r>
            <a:r>
              <a:rPr lang="sl-SI" sz="1900" dirty="0">
                <a:solidFill>
                  <a:schemeClr val="tx2"/>
                </a:solidFill>
              </a:rPr>
              <a:t>, uporaba zaščitnih mask, spoštovanje razdalje, zračenje, umivanje, razkuževanje rok in drugi ukrepi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pred in po uporabi hitrega antigenskega testa naj se </a:t>
            </a:r>
            <a:r>
              <a:rPr lang="sl-SI" sz="1900" b="1" dirty="0">
                <a:solidFill>
                  <a:schemeClr val="tx2"/>
                </a:solidFill>
              </a:rPr>
              <a:t>očistijo vse površine</a:t>
            </a:r>
            <a:r>
              <a:rPr lang="sl-SI" sz="1900" dirty="0">
                <a:solidFill>
                  <a:schemeClr val="tx2"/>
                </a:solidFill>
              </a:rPr>
              <a:t>, ki se jih učenci ali dijaki dotikajo</a:t>
            </a:r>
          </a:p>
          <a:p>
            <a:pPr>
              <a:lnSpc>
                <a:spcPct val="150000"/>
              </a:lnSpc>
            </a:pP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900" dirty="0">
                <a:solidFill>
                  <a:schemeClr val="tx2"/>
                </a:solidFill>
              </a:rPr>
              <a:t>odpadke pri izvajanju prostovoljnega samo-testiranja na SARS-CoV-2 (npr. uporabljene robčke, testne materiale) ter odpadke od čiščenja prostorov (npr. krpe za enkratno uporabo), je potrebno odložiti </a:t>
            </a:r>
            <a:r>
              <a:rPr lang="sl-SI" sz="1900" b="1" dirty="0">
                <a:solidFill>
                  <a:schemeClr val="tx2"/>
                </a:solidFill>
              </a:rPr>
              <a:t>v plastično vrečo za smeti, </a:t>
            </a:r>
            <a:r>
              <a:rPr lang="sl-SI" sz="1900" dirty="0">
                <a:solidFill>
                  <a:schemeClr val="tx2"/>
                </a:solidFill>
              </a:rPr>
              <a:t>jo tesno zavezati in hraniti ločeno </a:t>
            </a:r>
            <a:r>
              <a:rPr lang="sl-SI" sz="1900" b="1" dirty="0">
                <a:solidFill>
                  <a:schemeClr val="tx2"/>
                </a:solidFill>
              </a:rPr>
              <a:t>vsaj 72 ur</a:t>
            </a:r>
            <a:r>
              <a:rPr lang="sl-SI" sz="1900" dirty="0">
                <a:solidFill>
                  <a:schemeClr val="tx2"/>
                </a:solidFill>
              </a:rPr>
              <a:t>, preden se jo odloži v zunanji zabojnik za mešane komunalne odpadke (ostale odpadke);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7433DA19-732B-4A3F-A319-7D691E611124}"/>
              </a:ext>
            </a:extLst>
          </p:cNvPr>
          <p:cNvSpPr txBox="1">
            <a:spLocks/>
          </p:cNvSpPr>
          <p:nvPr/>
        </p:nvSpPr>
        <p:spPr bwMode="auto">
          <a:xfrm>
            <a:off x="6778518" y="389436"/>
            <a:ext cx="1346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</a:t>
            </a:r>
          </a:p>
          <a:p>
            <a:pPr defTabSz="914400"/>
            <a:endParaRPr lang="sl-SI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968469"/>
      </p:ext>
    </p:extLst>
  </p:cSld>
  <p:clrMapOvr>
    <a:masterClrMapping/>
  </p:clrMapOvr>
</p:sld>
</file>

<file path=ppt/theme/theme1.xml><?xml version="1.0" encoding="utf-8"?>
<a:theme xmlns:a="http://schemas.openxmlformats.org/drawingml/2006/main" name="si10-cgp-mpe_predstavitev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MZ</Template>
  <TotalTime>3423</TotalTime>
  <Words>849</Words>
  <Application>Microsoft Office PowerPoint</Application>
  <PresentationFormat>Diaprojekcija na zaslonu (4:3)</PresentationFormat>
  <Paragraphs>94</Paragraphs>
  <Slides>16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Republika</vt:lpstr>
      <vt:lpstr>Wingdings</vt:lpstr>
      <vt:lpstr>Calibri</vt:lpstr>
      <vt:lpstr>si10-cgp-mpe_predstavitev</vt:lpstr>
      <vt:lpstr>Custom Design</vt:lpstr>
      <vt:lpstr>Acrobat Document</vt:lpstr>
      <vt:lpstr>Prostovoljno samo-testiranje na SARS-CoV-2 učencev v osnovnih šolah in dijakov v srednjih šolah    mag. Franc Vindišar  državni sekretar MZ  9.4.2021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izvajanje v šoli</vt:lpstr>
      <vt:lpstr>PowerPointova predstavitev</vt:lpstr>
      <vt:lpstr>PowerPointova predstavitev</vt:lpstr>
      <vt:lpstr>PowerPointova predstavitev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 o gojenju in prometu s konopljo za medicinske namene</dc:title>
  <dc:creator>Jože Hren</dc:creator>
  <cp:lastModifiedBy>Mihaela Praprotnik</cp:lastModifiedBy>
  <cp:revision>111</cp:revision>
  <cp:lastPrinted>2021-01-18T15:30:35Z</cp:lastPrinted>
  <dcterms:created xsi:type="dcterms:W3CDTF">2020-12-16T10:48:24Z</dcterms:created>
  <dcterms:modified xsi:type="dcterms:W3CDTF">2021-04-14T10:40:02Z</dcterms:modified>
</cp:coreProperties>
</file>